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</p:embeddedFont>
    <p:embeddedFont>
      <p:font typeface="Karl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Karla-bold.fntdata"/><Relationship Id="rId27" Type="http://schemas.openxmlformats.org/officeDocument/2006/relationships/font" Target="fonts/Karl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Karl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BC3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0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09.png"/><Relationship Id="rId5" Type="http://schemas.openxmlformats.org/officeDocument/2006/relationships/image" Target="../media/image15.png"/><Relationship Id="rId6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08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Relationship Id="rId5" Type="http://schemas.openxmlformats.org/officeDocument/2006/relationships/image" Target="../media/image16.gif"/><Relationship Id="rId6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148100" y="3961500"/>
            <a:ext cx="49173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BCD4"/>
                </a:solidFill>
              </a:rPr>
              <a:t>VIP 3.0</a:t>
            </a:r>
            <a:br>
              <a:rPr lang="en" sz="2400">
                <a:solidFill>
                  <a:srgbClr val="00BCD4"/>
                </a:solidFill>
              </a:rPr>
            </a:br>
            <a:r>
              <a:rPr lang="en" sz="2400">
                <a:solidFill>
                  <a:srgbClr val="00BCD4"/>
                </a:solidFill>
              </a:rPr>
              <a:t>Team Member(s): </a:t>
            </a:r>
            <a:r>
              <a:rPr lang="en" sz="2400"/>
              <a:t>Vladan Lalovic, Johnatan Jensen, Michael Martinez, Daniel Lopez</a:t>
            </a:r>
            <a:br>
              <a:rPr lang="en" sz="2400">
                <a:solidFill>
                  <a:srgbClr val="00BCD4"/>
                </a:solidFill>
              </a:rPr>
            </a:br>
            <a:r>
              <a:rPr lang="en" sz="2400">
                <a:solidFill>
                  <a:srgbClr val="00BCD4"/>
                </a:solidFill>
              </a:rPr>
              <a:t>Product Owner(s): </a:t>
            </a:r>
            <a:r>
              <a:rPr lang="en" sz="2400"/>
              <a:t>Masoud Sadjadi, Mohsen Taheri, Maral Kargarmoakhar</a:t>
            </a:r>
          </a:p>
        </p:txBody>
      </p:sp>
      <p:sp>
        <p:nvSpPr>
          <p:cNvPr id="66" name="Shape 66"/>
          <p:cNvSpPr txBox="1"/>
          <p:nvPr>
            <p:ph type="ctrTitle"/>
          </p:nvPr>
        </p:nvSpPr>
        <p:spPr>
          <a:xfrm>
            <a:off x="148100" y="474075"/>
            <a:ext cx="44910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Senior Project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Final Presentation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Summer 2016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369850" y="202050"/>
            <a:ext cx="49800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School of Computing and Information Sciences</a:t>
            </a:r>
            <a:b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Florida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4294967295" type="ctrTitle"/>
          </p:nvPr>
        </p:nvSpPr>
        <p:spPr>
          <a:xfrm>
            <a:off x="146675" y="-71125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MANAGE</a:t>
            </a:r>
            <a:r>
              <a:rPr lang="en" sz="3000"/>
              <a:t> USERS PROFILE</a:t>
            </a:r>
          </a:p>
        </p:txBody>
      </p:sp>
      <p:sp>
        <p:nvSpPr>
          <p:cNvPr id="154" name="Shape 154"/>
          <p:cNvSpPr txBox="1"/>
          <p:nvPr>
            <p:ph idx="4294967295" type="subTitle"/>
          </p:nvPr>
        </p:nvSpPr>
        <p:spPr>
          <a:xfrm>
            <a:off x="146675" y="16465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Profile with no purpose, no uniqueness, forever in database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Deletable accounts, profile pictures and resumes for personalization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7624" y="4421675"/>
            <a:ext cx="2726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PERSONALIZED </a:t>
            </a:r>
            <a:r>
              <a:rPr lang="en">
                <a:solidFill>
                  <a:srgbClr val="009688"/>
                </a:solidFill>
              </a:rPr>
              <a:t>PROFILES</a:t>
            </a:r>
            <a:r>
              <a:rPr lang="en"/>
              <a:t> </a:t>
            </a:r>
          </a:p>
        </p:txBody>
      </p:sp>
      <p:pic>
        <p:nvPicPr>
          <p:cNvPr descr="project_poster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82025"/>
            <a:ext cx="6206505" cy="413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F_OF_PROFILEVIEW.gif" id="161" name="Shape 161"/>
          <p:cNvPicPr preferRelativeResize="0"/>
          <p:nvPr/>
        </p:nvPicPr>
        <p:blipFill rotWithShape="1">
          <a:blip r:embed="rId4">
            <a:alphaModFix/>
          </a:blip>
          <a:srcRect b="0" l="3208" r="5106" t="0"/>
          <a:stretch/>
        </p:blipFill>
        <p:spPr>
          <a:xfrm>
            <a:off x="3309175" y="693500"/>
            <a:ext cx="4074475" cy="23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4294967295" type="title"/>
          </p:nvPr>
        </p:nvSpPr>
        <p:spPr>
          <a:xfrm>
            <a:off x="7135949" y="436325"/>
            <a:ext cx="2726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SEQUENCE DIAGRAM </a:t>
            </a:r>
          </a:p>
        </p:txBody>
      </p:sp>
      <p:pic>
        <p:nvPicPr>
          <p:cNvPr descr="Sequence_diagram_1 (1)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0" y="643175"/>
            <a:ext cx="6390949" cy="2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4294967295" type="ctrTitle"/>
          </p:nvPr>
        </p:nvSpPr>
        <p:spPr>
          <a:xfrm>
            <a:off x="198100" y="288925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UPDATE</a:t>
            </a:r>
            <a:r>
              <a:rPr lang="en" sz="3000"/>
              <a:t> OVERVIEW PROJECTS U</a:t>
            </a:r>
            <a:r>
              <a:rPr lang="en" sz="3000"/>
              <a:t>I</a:t>
            </a:r>
          </a:p>
        </p:txBody>
      </p:sp>
      <p:sp>
        <p:nvSpPr>
          <p:cNvPr id="173" name="Shape 173"/>
          <p:cNvSpPr txBox="1"/>
          <p:nvPr>
            <p:ph idx="4294967295" type="subTitle"/>
          </p:nvPr>
        </p:nvSpPr>
        <p:spPr>
          <a:xfrm>
            <a:off x="146675" y="16465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Blank squares and only project names, not mobile responsive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Google style cards, description and owners for skimming, buttons to join or propose, default images and mobile responsive</a:t>
            </a: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609699" y="4116875"/>
            <a:ext cx="1721699" cy="48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CARD </a:t>
            </a:r>
            <a:r>
              <a:rPr lang="en">
                <a:solidFill>
                  <a:srgbClr val="009688"/>
                </a:solidFill>
              </a:rPr>
              <a:t>BASED</a:t>
            </a:r>
            <a:r>
              <a:rPr lang="en"/>
              <a:t> DESIGN</a:t>
            </a:r>
          </a:p>
        </p:txBody>
      </p:sp>
      <p:pic>
        <p:nvPicPr>
          <p:cNvPr descr="project_poster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024" y="4563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_poster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99" y="4563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 overview OLD.png" id="181" name="Shape 181"/>
          <p:cNvPicPr preferRelativeResize="0"/>
          <p:nvPr/>
        </p:nvPicPr>
        <p:blipFill rotWithShape="1">
          <a:blip r:embed="rId4">
            <a:alphaModFix/>
          </a:blip>
          <a:srcRect b="0" l="1558" r="2802" t="0"/>
          <a:stretch/>
        </p:blipFill>
        <p:spPr>
          <a:xfrm>
            <a:off x="1499225" y="890700"/>
            <a:ext cx="3274700" cy="187737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creen Shot 2016-08-03 at 5.07.11 AM.png" id="182" name="Shape 182"/>
          <p:cNvPicPr preferRelativeResize="0"/>
          <p:nvPr/>
        </p:nvPicPr>
        <p:blipFill rotWithShape="1">
          <a:blip r:embed="rId5">
            <a:alphaModFix/>
          </a:blip>
          <a:srcRect b="0" l="0" r="2619" t="0"/>
          <a:stretch/>
        </p:blipFill>
        <p:spPr>
          <a:xfrm>
            <a:off x="5535974" y="890700"/>
            <a:ext cx="3197497" cy="1887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.png"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625" y="2481518"/>
            <a:ext cx="3127823" cy="260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4294967295" type="ctrTitle"/>
          </p:nvPr>
        </p:nvSpPr>
        <p:spPr>
          <a:xfrm>
            <a:off x="146675" y="-71125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UPDATE</a:t>
            </a:r>
            <a:r>
              <a:rPr lang="en" sz="3000"/>
              <a:t> PROJECTS UI</a:t>
            </a:r>
          </a:p>
        </p:txBody>
      </p:sp>
      <p:sp>
        <p:nvSpPr>
          <p:cNvPr id="189" name="Shape 189"/>
          <p:cNvSpPr txBox="1"/>
          <p:nvPr>
            <p:ph idx="4294967295" type="subTitle"/>
          </p:nvPr>
        </p:nvSpPr>
        <p:spPr>
          <a:xfrm>
            <a:off x="146675" y="1075050"/>
            <a:ext cx="7259100" cy="15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Small text, non-functional sidebar, strange HTML tag bug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</a:pPr>
            <a:r>
              <a:rPr lang="en"/>
              <a:t>Github/Google drive links</a:t>
            </a: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</a:pPr>
            <a:r>
              <a:rPr lang="en"/>
              <a:t>View current codebase, opens in new tabs to not interfere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</a:pPr>
            <a:r>
              <a:rPr lang="en"/>
              <a:t>Video to introduce the projects, mobile friendly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</a:pPr>
            <a:r>
              <a:rPr lang="en"/>
              <a:t>Students on the sidebar currently working on the projects and the message icons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</a:pPr>
            <a:r>
              <a:rPr lang="en"/>
              <a:t>Profiles are now linked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59049" y="4116875"/>
            <a:ext cx="22725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MINIMALIST </a:t>
            </a:r>
            <a:r>
              <a:rPr lang="en">
                <a:solidFill>
                  <a:srgbClr val="009688"/>
                </a:solidFill>
              </a:rPr>
              <a:t>FUNCTIONAL</a:t>
            </a:r>
            <a:r>
              <a:rPr lang="en"/>
              <a:t> SIDEBAR</a:t>
            </a:r>
          </a:p>
        </p:txBody>
      </p:sp>
      <p:pic>
        <p:nvPicPr>
          <p:cNvPr descr="project_poster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024" y="4563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_poster.png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99" y="4563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s page OLD.png" id="197" name="Shape 197"/>
          <p:cNvPicPr preferRelativeResize="0"/>
          <p:nvPr/>
        </p:nvPicPr>
        <p:blipFill rotWithShape="1">
          <a:blip r:embed="rId4">
            <a:alphaModFix/>
          </a:blip>
          <a:srcRect b="0" l="1687" r="1899" t="0"/>
          <a:stretch/>
        </p:blipFill>
        <p:spPr>
          <a:xfrm>
            <a:off x="1499250" y="886774"/>
            <a:ext cx="3334675" cy="190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.png"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625" y="2481518"/>
            <a:ext cx="3127823" cy="2606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3 at 5.16.27 AM.png"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849" y="2939525"/>
            <a:ext cx="1082924" cy="17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10575" y="-33175"/>
            <a:ext cx="3909900" cy="1797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CREATE</a:t>
            </a:r>
            <a:r>
              <a:rPr lang="en" sz="3000"/>
              <a:t> dynamic technical support form</a:t>
            </a:r>
          </a:p>
        </p:txBody>
      </p:sp>
      <p:sp>
        <p:nvSpPr>
          <p:cNvPr id="205" name="Shape 205"/>
          <p:cNvSpPr txBox="1"/>
          <p:nvPr>
            <p:ph idx="4294967295" type="subTitle"/>
          </p:nvPr>
        </p:nvSpPr>
        <p:spPr>
          <a:xfrm>
            <a:off x="146675" y="1798950"/>
            <a:ext cx="360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Left on your own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Based on topic selected, different appropriate users or faculty will be emailed about the question or issue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br>
              <a:rPr lang="en"/>
            </a:br>
            <a:r>
              <a:rPr lang="en"/>
              <a:t>Full mobile responsiveness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  <p:pic>
        <p:nvPicPr>
          <p:cNvPr descr="project_poster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49" y="739250"/>
            <a:ext cx="508802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chnical Support form.png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25" y="1173574"/>
            <a:ext cx="3325177" cy="18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4294967295" type="ctrTitle"/>
          </p:nvPr>
        </p:nvSpPr>
        <p:spPr>
          <a:xfrm>
            <a:off x="146675" y="246050"/>
            <a:ext cx="61017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00BCD4"/>
                </a:solidFill>
              </a:rPr>
              <a:t>CHANGE</a:t>
            </a:r>
            <a:r>
              <a:rPr lang="en" sz="3000"/>
              <a:t> alert messages to pop-ups</a:t>
            </a:r>
          </a:p>
        </p:txBody>
      </p:sp>
      <p:sp>
        <p:nvSpPr>
          <p:cNvPr id="213" name="Shape 213"/>
          <p:cNvSpPr txBox="1"/>
          <p:nvPr>
            <p:ph idx="4294967295" type="subTitle"/>
          </p:nvPr>
        </p:nvSpPr>
        <p:spPr>
          <a:xfrm>
            <a:off x="210375" y="1140950"/>
            <a:ext cx="3364500" cy="371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/>
              <a:t>: small ambiguous text boxes appeared below submit buttons</a:t>
            </a:r>
            <a:br>
              <a:rPr lang="en"/>
            </a:br>
            <a:r>
              <a:rPr b="1" lang="en" sz="1800">
                <a:solidFill>
                  <a:srgbClr val="00BCD4"/>
                </a:solidFill>
                <a:latin typeface="Montserrat"/>
                <a:ea typeface="Montserrat"/>
                <a:cs typeface="Montserrat"/>
                <a:sym typeface="Montserrat"/>
              </a:rPr>
              <a:t>NOW</a:t>
            </a:r>
            <a:r>
              <a:rPr lang="en"/>
              <a:t>: responsive, mobile friendly, fluid and descriptive pop-ups, dynamic icons, easy to call global function</a:t>
            </a:r>
            <a:br>
              <a:rPr lang="en"/>
            </a:br>
            <a:br>
              <a:rPr lang="en"/>
            </a:br>
          </a:p>
        </p:txBody>
      </p:sp>
      <p:pic>
        <p:nvPicPr>
          <p:cNvPr descr="project_poster.png" id="214" name="Shape 214"/>
          <p:cNvPicPr preferRelativeResize="0"/>
          <p:nvPr/>
        </p:nvPicPr>
        <p:blipFill rotWithShape="1">
          <a:blip r:embed="rId3">
            <a:alphaModFix/>
          </a:blip>
          <a:srcRect b="0" l="10519" r="12188" t="0"/>
          <a:stretch/>
        </p:blipFill>
        <p:spPr>
          <a:xfrm>
            <a:off x="5177874" y="1870825"/>
            <a:ext cx="3932752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.png" id="215" name="Shape 215"/>
          <p:cNvPicPr preferRelativeResize="0"/>
          <p:nvPr/>
        </p:nvPicPr>
        <p:blipFill rotWithShape="1">
          <a:blip r:embed="rId4">
            <a:alphaModFix/>
          </a:blip>
          <a:srcRect b="0" l="26671" r="25835" t="0"/>
          <a:stretch/>
        </p:blipFill>
        <p:spPr>
          <a:xfrm>
            <a:off x="4130799" y="2481525"/>
            <a:ext cx="1485499" cy="2606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PUP1.gif" id="216" name="Shape 216"/>
          <p:cNvPicPr preferRelativeResize="0"/>
          <p:nvPr/>
        </p:nvPicPr>
        <p:blipFill rotWithShape="1">
          <a:blip r:embed="rId5">
            <a:alphaModFix/>
          </a:blip>
          <a:srcRect b="0" l="3011" r="2577" t="0"/>
          <a:stretch/>
        </p:blipFill>
        <p:spPr>
          <a:xfrm>
            <a:off x="5514975" y="2307074"/>
            <a:ext cx="3364500" cy="1887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PUP2.gif" id="217" name="Shape 217"/>
          <p:cNvPicPr preferRelativeResize="0"/>
          <p:nvPr/>
        </p:nvPicPr>
        <p:blipFill rotWithShape="1">
          <a:blip r:embed="rId6">
            <a:alphaModFix/>
          </a:blip>
          <a:srcRect b="0" l="3232" r="0" t="0"/>
          <a:stretch/>
        </p:blipFill>
        <p:spPr>
          <a:xfrm>
            <a:off x="4345262" y="2995975"/>
            <a:ext cx="1030550" cy="17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DC39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44050" y="244525"/>
            <a:ext cx="4801500" cy="40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</a:t>
            </a:r>
            <a:r>
              <a:rPr lang="en">
                <a:solidFill>
                  <a:srgbClr val="CDDC39"/>
                </a:solidFill>
              </a:rPr>
              <a:t>DEPENDABILITY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282875" y="772975"/>
            <a:ext cx="5905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The student application form grabs the user's information and displays it for verification that the info is correct. On the form it is necessary to select a project and semester before submission thus prompting the test cases I chose.</a:t>
            </a:r>
            <a:b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75" y="1989122"/>
            <a:ext cx="4030277" cy="28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DC3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20250" y="244525"/>
            <a:ext cx="4801500" cy="40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OF</a:t>
            </a:r>
            <a:r>
              <a:rPr lang="en" sz="2400"/>
              <a:t> </a:t>
            </a:r>
            <a:r>
              <a:rPr lang="en">
                <a:solidFill>
                  <a:srgbClr val="CDDC39"/>
                </a:solidFill>
              </a:rPr>
              <a:t>VIP 2.0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82875" y="772975"/>
            <a:ext cx="5905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Lacked main functionality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Mostly static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Not user friendly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No mobile responsiveness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Admin had no powers</a:t>
            </a:r>
          </a:p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●"/>
            </a:pPr>
            <a:r>
              <a:rPr lang="en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Team focused on mobile judge</a:t>
            </a:r>
          </a:p>
        </p:txBody>
      </p:sp>
      <p:pic>
        <p:nvPicPr>
          <p:cNvPr descr="projects page OLD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" y="2617075"/>
            <a:ext cx="4487424" cy="24610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roject overview OLD.png"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037" y="2627474"/>
            <a:ext cx="4455763" cy="2450648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76" name="Shape 76"/>
          <p:cNvGrpSpPr/>
          <p:nvPr/>
        </p:nvGrpSpPr>
        <p:grpSpPr>
          <a:xfrm>
            <a:off x="4583790" y="148198"/>
            <a:ext cx="722030" cy="721945"/>
            <a:chOff x="1951075" y="2333250"/>
            <a:chExt cx="381200" cy="381175"/>
          </a:xfrm>
        </p:grpSpPr>
        <p:sp>
          <p:nvSpPr>
            <p:cNvPr id="77" name="Shape 77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CDDC3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4294967295" type="ctrTitle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230" name="Shape 230"/>
          <p:cNvSpPr txBox="1"/>
          <p:nvPr>
            <p:ph idx="4294967295" type="subTitle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231" name="Shape 231"/>
          <p:cNvSpPr txBox="1"/>
          <p:nvPr>
            <p:ph idx="4294967295" type="body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CONTACT | JJENS011@FIU.EDU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08650" y="290625"/>
            <a:ext cx="56493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rPr>
              <a:t>In short</a:t>
            </a: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the team behind VIP 3 has brought the web app to life and added it’s main functionalities. The experience is enjoyable and it will help connect faculty and students like never before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3069404" y="2490816"/>
            <a:ext cx="462632" cy="462632"/>
            <a:chOff x="1278900" y="2333250"/>
            <a:chExt cx="381175" cy="381175"/>
          </a:xfrm>
        </p:grpSpPr>
        <p:sp>
          <p:nvSpPr>
            <p:cNvPr id="234" name="Shape 234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572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5722"/>
                </a:solidFill>
              </a:endParaRPr>
            </a:p>
          </p:txBody>
        </p:sp>
      </p:grp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25" y="2168024"/>
            <a:ext cx="3315949" cy="25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848" y="3163925"/>
            <a:ext cx="1461525" cy="4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25" y="131650"/>
            <a:ext cx="5856223" cy="48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-1103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_poster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99" y="368400"/>
            <a:ext cx="6758722" cy="45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-1103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900" y="357975"/>
            <a:ext cx="6620350" cy="4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34100" y="867275"/>
            <a:ext cx="3237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VIP </a:t>
            </a:r>
            <a:r>
              <a:rPr b="1" lang="en" sz="6000">
                <a:solidFill>
                  <a:srgbClr val="F44336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37300" y="70517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 </a:t>
            </a:r>
            <a:r>
              <a:rPr lang="en">
                <a:solidFill>
                  <a:srgbClr val="FF5722"/>
                </a:solidFill>
              </a:rPr>
              <a:t>DIAGRAM</a:t>
            </a:r>
          </a:p>
        </p:txBody>
      </p:sp>
      <p:pic>
        <p:nvPicPr>
          <p:cNvPr descr="usecase_final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00" y="1198049"/>
            <a:ext cx="4972050" cy="34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37300" y="70517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MINIMAL CLASS </a:t>
            </a:r>
            <a:r>
              <a:rPr lang="en">
                <a:solidFill>
                  <a:srgbClr val="FF5722"/>
                </a:solidFill>
              </a:rPr>
              <a:t>DIAGRAM</a:t>
            </a:r>
          </a:p>
        </p:txBody>
      </p:sp>
      <p:pic>
        <p:nvPicPr>
          <p:cNvPr descr="universal_class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0" y="2314900"/>
            <a:ext cx="7289349" cy="24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660175" y="161565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MVC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121195" y="13251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MVC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0" y="595551"/>
            <a:ext cx="3232958" cy="23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ent-server-model.svg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49" y="2925475"/>
            <a:ext cx="2959349" cy="177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Shape 125"/>
          <p:cNvGrpSpPr/>
          <p:nvPr/>
        </p:nvGrpSpPr>
        <p:grpSpPr>
          <a:xfrm>
            <a:off x="220170" y="3203717"/>
            <a:ext cx="457189" cy="457119"/>
            <a:chOff x="1923675" y="1633650"/>
            <a:chExt cx="436000" cy="435975"/>
          </a:xfrm>
        </p:grpSpPr>
        <p:sp>
          <p:nvSpPr>
            <p:cNvPr id="126" name="Shape 126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660175" y="349422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CLIENT-SERVER</a:t>
            </a: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660175" y="55945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DESIGN: </a:t>
            </a:r>
            <a:r>
              <a:rPr lang="en">
                <a:solidFill>
                  <a:srgbClr val="FF5722"/>
                </a:solidFill>
              </a:rPr>
              <a:t>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669100" y="1680154"/>
            <a:ext cx="5251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Update projects page UI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Manage user profiles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Update projects overview UI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Create dynamic technical support form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Create “delete account” option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Change alert messages to pop-ups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Update websites fixed header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Tested and debugged main features</a:t>
            </a:r>
          </a:p>
        </p:txBody>
      </p:sp>
      <p:sp>
        <p:nvSpPr>
          <p:cNvPr id="139" name="Shape 139"/>
          <p:cNvSpPr txBox="1"/>
          <p:nvPr>
            <p:ph idx="4294967295" type="ctrTitle"/>
          </p:nvPr>
        </p:nvSpPr>
        <p:spPr>
          <a:xfrm>
            <a:off x="669100" y="668950"/>
            <a:ext cx="6676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USER </a:t>
            </a:r>
            <a:r>
              <a:rPr lang="en" sz="6000">
                <a:solidFill>
                  <a:srgbClr val="F44336"/>
                </a:solidFill>
              </a:rPr>
              <a:t>STORIES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763354" y="297855"/>
            <a:ext cx="409809" cy="584175"/>
            <a:chOff x="6718575" y="2318625"/>
            <a:chExt cx="256950" cy="407375"/>
          </a:xfrm>
        </p:grpSpPr>
        <p:sp>
          <p:nvSpPr>
            <p:cNvPr id="141" name="Shape 14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